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5" r:id="rId3"/>
    <p:sldId id="283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295" r:id="rId13"/>
    <p:sldId id="297" r:id="rId14"/>
    <p:sldId id="298" r:id="rId15"/>
    <p:sldId id="296" r:id="rId16"/>
    <p:sldId id="299" r:id="rId17"/>
    <p:sldId id="300" r:id="rId18"/>
    <p:sldId id="301" r:id="rId19"/>
    <p:sldId id="302" r:id="rId20"/>
    <p:sldId id="303" r:id="rId21"/>
    <p:sldId id="274" r:id="rId22"/>
    <p:sldId id="275" r:id="rId23"/>
    <p:sldId id="276" r:id="rId24"/>
    <p:sldId id="277" r:id="rId25"/>
    <p:sldId id="278" r:id="rId26"/>
    <p:sldId id="304" r:id="rId27"/>
    <p:sldId id="306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B2049"/>
    <a:srgbClr val="2E865E"/>
    <a:srgbClr val="112B65"/>
    <a:srgbClr val="D7EA3D"/>
    <a:srgbClr val="BEE4D5"/>
    <a:srgbClr val="5096D6"/>
    <a:srgbClr val="69C29F"/>
    <a:srgbClr val="F32B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2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1739-B29D-40E5-986D-B83AEBE91410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D084-75BC-42D0-9062-3D745A80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83C3-0D9E-47D2-9DF3-52152678F4D8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3BCD-6E25-470B-8528-17D61BC9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55EE-05E1-4E3C-88CF-211F08346F90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4385-6B71-474A-AAC4-C16960A91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84A5-3BC8-4253-AEDD-1D143C0A820A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2BBC-3E4C-482F-BECE-E82A6EE0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F928-BBB2-4C2A-AFF2-E1F85DCD9B9F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26ED-4992-4B85-9BE0-1A15789BE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2439-FF33-4F74-83EE-A7EA257E6536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31BD-2813-48B5-BDC5-A0F10612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66EE-8762-4FAA-86DD-4B278D78D370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380A-003D-493C-B734-3B04EEA7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797A-471B-4E16-A921-07A9435D70EE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C099-75E3-4C15-87B3-7845D8A8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156F-CFDD-490F-B6D1-B0FB5F9CE98C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75D4-87F6-41C0-8BFA-539EA640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4EF2-7E07-4F1F-B7E7-37928065C400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ACC9-06A0-4BD4-A2AB-257709303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A3EF-525D-4052-AFA2-33F591E182CB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6863-FDA2-4FF5-B2D4-E1313FC2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692C7-165A-4326-960E-004A8664F010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6A04-EB20-4339-83CD-04106BC4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?id=12048567&amp;sub=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?id=12025268&amp;sub=2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ctrTitle"/>
          </p:nvPr>
        </p:nvSpPr>
        <p:spPr>
          <a:xfrm>
            <a:off x="933450" y="3082925"/>
            <a:ext cx="10363200" cy="1470025"/>
          </a:xfrm>
        </p:spPr>
        <p:txBody>
          <a:bodyPr anchor="ctr"/>
          <a:lstStyle/>
          <a:p>
            <a:pPr eaLnBrk="1" hangingPunct="1"/>
            <a:r>
              <a:rPr lang="ru-RU" sz="4400" b="1" smtClean="0">
                <a:solidFill>
                  <a:srgbClr val="112B65"/>
                </a:solidFill>
                <a:latin typeface="Times New Roman" pitchFamily="18" charset="0"/>
              </a:rPr>
              <a:t>Профессиональный стандарт педагога – ориентир развития образования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subTitle" idx="1"/>
          </p:nvPr>
        </p:nvSpPr>
        <p:spPr>
          <a:xfrm>
            <a:off x="1828800" y="4819650"/>
            <a:ext cx="9658350" cy="819150"/>
          </a:xfrm>
        </p:spPr>
        <p:txBody>
          <a:bodyPr/>
          <a:lstStyle/>
          <a:p>
            <a:pPr algn="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112B65"/>
                </a:solidFill>
                <a:latin typeface="Times New Roman" pitchFamily="18" charset="0"/>
              </a:rPr>
              <a:t>Ю.А.Спехина, руководитель по ИМР</a:t>
            </a:r>
          </a:p>
          <a:p>
            <a:pPr eaLnBrk="1" hangingPunct="1"/>
            <a:endParaRPr lang="ru-RU" sz="28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4057" y="485302"/>
            <a:ext cx="10043885" cy="1893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3600" b="1">
                <a:solidFill>
                  <a:srgbClr val="2E865E"/>
                </a:solidFill>
                <a:latin typeface="Calibri Light"/>
                <a:cs typeface="Times New Roman" pitchFamily="18" charset="0"/>
              </a:rPr>
              <a:t>КРУГЛЫЙ СТОЛ ПО ИТОГАМ РАБОТЫ НАД МЕТОДИЧЕСКОЙ ТЕМОЙ ГОДА</a:t>
            </a:r>
          </a:p>
          <a:p>
            <a:pPr algn="ctr">
              <a:lnSpc>
                <a:spcPct val="115000"/>
              </a:lnSpc>
              <a:defRPr/>
            </a:pPr>
            <a:endParaRPr lang="ru-RU" sz="3600" b="1">
              <a:solidFill>
                <a:srgbClr val="2E865E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3600" b="1">
                <a:solidFill>
                  <a:srgbClr val="2E865E"/>
                </a:solidFill>
                <a:cs typeface="Times New Roman" pitchFamily="18" charset="0"/>
              </a:rPr>
              <a:t>10 июня 2016 года</a:t>
            </a:r>
          </a:p>
          <a:p>
            <a:pPr algn="ctr">
              <a:lnSpc>
                <a:spcPct val="115000"/>
              </a:lnSpc>
              <a:defRPr/>
            </a:pPr>
            <a:endParaRPr lang="ru-RU" sz="3600" b="1">
              <a:solidFill>
                <a:srgbClr val="2E865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46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</a:rPr>
              <a:t>Новые ориентиры деятельности педагога</a:t>
            </a:r>
            <a:r>
              <a:rPr lang="ru-RU" sz="4000" smtClean="0"/>
              <a:t> 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00100" y="3752850"/>
            <a:ext cx="4495800" cy="108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ТРУДОВАЯ ФУНКЦИЯ - 10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1216025"/>
            <a:ext cx="5486400" cy="90328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ОБОБЩЕННАЯ ТРУДОВАЯ ФУНКЦИЯ - 6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324600" y="2552700"/>
            <a:ext cx="367665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Трудовые действия - 43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305550" y="4095750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Необходимые умения - 73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305550" y="5562600"/>
            <a:ext cx="367665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Необходимы знания - 95</a:t>
            </a:r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 flipV="1">
            <a:off x="5410200" y="3009900"/>
            <a:ext cx="89535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 flipV="1">
            <a:off x="5410200" y="44005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5372100" y="4552950"/>
            <a:ext cx="89535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3048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6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</a:rPr>
              <a:t>Трудовые функции педагога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838200" y="987425"/>
            <a:ext cx="10515600" cy="5189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Организация учебной деятельности</a:t>
            </a:r>
            <a:r>
              <a:rPr lang="ru-RU" smtClean="0">
                <a:latin typeface="Times New Roman" pitchFamily="18" charset="0"/>
              </a:rPr>
              <a:t> обучающихся по освоению учебных предметов, курсов, дисциплин (модулей) программ профессионального обучения, СПО и(или) ДПП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Педагогический контроль и оценка</a:t>
            </a:r>
            <a:r>
              <a:rPr lang="ru-RU" smtClean="0">
                <a:latin typeface="Times New Roman" pitchFamily="18" charset="0"/>
              </a:rPr>
              <a:t> освоения образовательной программы профессионального обучения, СПО и(или) ДПП в </a:t>
            </a:r>
            <a:r>
              <a:rPr lang="ru-RU" b="1" smtClean="0">
                <a:latin typeface="Times New Roman" pitchFamily="18" charset="0"/>
              </a:rPr>
              <a:t>процессе промежуточной и итоговой аттестации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Разработка программно-методического обеспечения</a:t>
            </a:r>
            <a:r>
              <a:rPr lang="ru-RU" smtClean="0">
                <a:latin typeface="Times New Roman" pitchFamily="18" charset="0"/>
              </a:rPr>
              <a:t> учебных предметов, курсов, дисциплин (модулей) программ профессионального обучения, СПО и(или) ДПП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Организация учебно-производственной деятельности</a:t>
            </a:r>
            <a:r>
              <a:rPr lang="ru-RU" smtClean="0">
                <a:latin typeface="Times New Roman" pitchFamily="18" charset="0"/>
              </a:rPr>
              <a:t> обучающихся по освоению программ профессионального обучения и(или) программ подготовки квалифицированных рабочих, служащих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838200" y="339725"/>
            <a:ext cx="10515600" cy="5837238"/>
          </a:xfrm>
        </p:spPr>
        <p:txBody>
          <a:bodyPr/>
          <a:lstStyle/>
          <a:p>
            <a:pPr eaLnBrk="1" hangingPunct="1"/>
            <a:r>
              <a:rPr lang="ru-RU" sz="2500" b="1" smtClean="0">
                <a:latin typeface="Times New Roman" pitchFamily="18" charset="0"/>
              </a:rPr>
              <a:t>Педагогический контроль и оценка</a:t>
            </a:r>
            <a:r>
              <a:rPr lang="ru-RU" sz="2500" smtClean="0">
                <a:latin typeface="Times New Roman" pitchFamily="18" charset="0"/>
              </a:rPr>
              <a:t> освоения квалификации рабочего, служащего в </a:t>
            </a:r>
            <a:r>
              <a:rPr lang="ru-RU" sz="2500" b="1" smtClean="0">
                <a:latin typeface="Times New Roman" pitchFamily="18" charset="0"/>
              </a:rPr>
              <a:t>процессе учебно-производственной деятельности</a:t>
            </a:r>
            <a:r>
              <a:rPr lang="ru-RU" sz="2500" smtClean="0">
                <a:latin typeface="Times New Roman" pitchFamily="18" charset="0"/>
              </a:rPr>
              <a:t> обучающихся</a:t>
            </a:r>
          </a:p>
          <a:p>
            <a:pPr eaLnBrk="1" hangingPunct="1"/>
            <a:r>
              <a:rPr lang="ru-RU" sz="2500" b="1" smtClean="0">
                <a:latin typeface="Times New Roman" pitchFamily="18" charset="0"/>
              </a:rPr>
              <a:t>Разработка программно-методического обеспечения учебно-производственного процесса</a:t>
            </a:r>
          </a:p>
          <a:p>
            <a:pPr eaLnBrk="1" hangingPunct="1"/>
            <a:r>
              <a:rPr lang="ru-RU" sz="2500" b="1" smtClean="0">
                <a:latin typeface="Times New Roman" pitchFamily="18" charset="0"/>
              </a:rPr>
              <a:t>Создание педагогических условий для развития группы (курса)</a:t>
            </a:r>
            <a:r>
              <a:rPr lang="ru-RU" sz="2500" smtClean="0">
                <a:latin typeface="Times New Roman" pitchFamily="18" charset="0"/>
              </a:rPr>
              <a:t> обучающихся по программам СПО </a:t>
            </a:r>
            <a:r>
              <a:rPr lang="ru-RU" b="1" smtClean="0">
                <a:solidFill>
                  <a:srgbClr val="F32B39"/>
                </a:solidFill>
                <a:latin typeface="Times New Roman" pitchFamily="18" charset="0"/>
              </a:rPr>
              <a:t>!!!</a:t>
            </a:r>
          </a:p>
          <a:p>
            <a:pPr eaLnBrk="1" hangingPunct="1"/>
            <a:r>
              <a:rPr lang="ru-RU" sz="2500" b="1" smtClean="0">
                <a:latin typeface="Times New Roman" pitchFamily="18" charset="0"/>
              </a:rPr>
              <a:t>Социально-педагогическая поддержка обучающихся</a:t>
            </a:r>
            <a:r>
              <a:rPr lang="ru-RU" sz="2500" smtClean="0">
                <a:latin typeface="Times New Roman" pitchFamily="18" charset="0"/>
              </a:rPr>
              <a:t> по программам СПО в образовательной деятельности и профессионально-личностном развитии </a:t>
            </a:r>
            <a:r>
              <a:rPr lang="ru-RU" b="1" smtClean="0">
                <a:solidFill>
                  <a:srgbClr val="F32B39"/>
                </a:solidFill>
                <a:latin typeface="Times New Roman" pitchFamily="18" charset="0"/>
              </a:rPr>
              <a:t>!!!</a:t>
            </a:r>
            <a:endParaRPr lang="ru-RU" sz="2500" smtClean="0">
              <a:latin typeface="Times New Roman" pitchFamily="18" charset="0"/>
            </a:endParaRPr>
          </a:p>
          <a:p>
            <a:pPr eaLnBrk="1" hangingPunct="1"/>
            <a:r>
              <a:rPr lang="ru-RU" sz="2500" b="1" smtClean="0">
                <a:latin typeface="Times New Roman" pitchFamily="18" charset="0"/>
              </a:rPr>
              <a:t>Информирование и консультирование школьников и их родителей (законных представителей) по вопросам профессионального самоопределения и профессионального выбора </a:t>
            </a:r>
            <a:r>
              <a:rPr lang="ru-RU" b="1" smtClean="0">
                <a:solidFill>
                  <a:srgbClr val="F32B39"/>
                </a:solidFill>
                <a:latin typeface="Times New Roman" pitchFamily="18" charset="0"/>
              </a:rPr>
              <a:t>!!!</a:t>
            </a:r>
            <a:endParaRPr lang="ru-RU" sz="2500" b="1" smtClean="0">
              <a:latin typeface="Times New Roman" pitchFamily="18" charset="0"/>
            </a:endParaRPr>
          </a:p>
          <a:p>
            <a:pPr eaLnBrk="1" hangingPunct="1"/>
            <a:r>
              <a:rPr lang="ru-RU" sz="2500" b="1" smtClean="0">
                <a:latin typeface="Times New Roman" pitchFamily="18" charset="0"/>
              </a:rPr>
              <a:t>Проведение практикоориентированных профориентационных мероприятий со школьниками и их родителями (законными представителями) </a:t>
            </a:r>
            <a:r>
              <a:rPr lang="ru-RU" b="1" smtClean="0">
                <a:solidFill>
                  <a:srgbClr val="F32B39"/>
                </a:solidFill>
                <a:latin typeface="Times New Roman" pitchFamily="18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</a:rPr>
              <a:t>Новые ориентиры в деятельности педагога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838200" y="1425575"/>
            <a:ext cx="10515600" cy="5432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u="sng" smtClean="0">
                <a:latin typeface="Times New Roman" pitchFamily="18" charset="0"/>
              </a:rPr>
              <a:t>Руководство учебно-профессиональной, проектной, исследовательской и иной деятельностью</a:t>
            </a:r>
            <a:r>
              <a:rPr lang="ru-RU" smtClean="0">
                <a:latin typeface="Times New Roman" pitchFamily="18" charset="0"/>
              </a:rPr>
              <a:t> обучающихся по программам СПО и(или) ДПП, в том числе </a:t>
            </a:r>
            <a:r>
              <a:rPr lang="ru-RU" u="sng" smtClean="0">
                <a:latin typeface="Times New Roman" pitchFamily="18" charset="0"/>
              </a:rPr>
              <a:t>подготовкой выпускной квалификационной работы</a:t>
            </a:r>
            <a:r>
              <a:rPr lang="ru-RU" smtClean="0">
                <a:latin typeface="Times New Roman" pitchFamily="18" charset="0"/>
              </a:rPr>
              <a:t> (если она предусмотрена)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Умение применять современные технические средства обучения и образовательные технологии, в том числе при необходимости осуществлять </a:t>
            </a:r>
            <a:r>
              <a:rPr lang="ru-RU" u="sng" smtClean="0">
                <a:latin typeface="Times New Roman" pitchFamily="18" charset="0"/>
              </a:rPr>
              <a:t>электронное обучение, использовать дистанционные образовательные технологии, информационно-коммуникационные технологии, электронные образовательные и информационные ресурсы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Знакомить </a:t>
            </a:r>
            <a:r>
              <a:rPr lang="ru-RU" u="sng" smtClean="0">
                <a:latin typeface="Times New Roman" pitchFamily="18" charset="0"/>
              </a:rPr>
              <a:t>обучающихся с опытом успешных профессионалов, работающих в осваиваемой сфере профессиональной деятельности, и(или) корпоративной культурой организаций-партнеров, вводить ее элементы в образовательную среду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762000" y="377825"/>
            <a:ext cx="10515600" cy="5513388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Times New Roman" pitchFamily="18" charset="0"/>
              </a:rPr>
              <a:t>Уметь готовить</a:t>
            </a:r>
            <a:r>
              <a:rPr lang="ru-RU" smtClean="0">
                <a:latin typeface="Times New Roman" pitchFamily="18" charset="0"/>
              </a:rPr>
              <a:t> обучающихся по программам профессионального образования </a:t>
            </a:r>
            <a:r>
              <a:rPr lang="ru-RU" u="sng" smtClean="0">
                <a:latin typeface="Times New Roman" pitchFamily="18" charset="0"/>
              </a:rPr>
              <a:t>к участию в конкурсах профессионального мастерства и аналогичных мероприятиях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Уметь взаимодействовать с преподавателем профессионального модуля или преподавателями смежных учебных предметов, курсов, дисциплин (модулей) при разработке программно-методического обеспечения учебно-производственного процесса, обсуждать разрабатываемые документы </a:t>
            </a:r>
            <a:r>
              <a:rPr lang="ru-RU" b="1" smtClean="0">
                <a:solidFill>
                  <a:srgbClr val="F32B39"/>
                </a:solidFill>
                <a:latin typeface="Times New Roman" pitchFamily="18" charset="0"/>
              </a:rPr>
              <a:t>!!!</a:t>
            </a:r>
          </a:p>
          <a:p>
            <a:pPr eaLnBrk="1" hangingPunct="1"/>
            <a:r>
              <a:rPr lang="ru-RU" u="sng" smtClean="0">
                <a:latin typeface="Times New Roman" pitchFamily="18" charset="0"/>
              </a:rPr>
              <a:t>Вести на бумажных и электронных носителях учебную, планирующую документацию</a:t>
            </a:r>
            <a:r>
              <a:rPr lang="ru-RU" smtClean="0">
                <a:latin typeface="Times New Roman" pitchFamily="18" charset="0"/>
              </a:rPr>
              <a:t>, документацию учебной мастерской (иного места занятий), в том числе журналы инструктажа обучающихся по охране труда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838200" y="454025"/>
            <a:ext cx="10515600" cy="5722938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Times New Roman" pitchFamily="18" charset="0"/>
              </a:rPr>
              <a:t>Знать требования профессиональных стандартов и иных квалификационных характеристик по соответствующему виду профессиональной деятельности</a:t>
            </a:r>
            <a:r>
              <a:rPr lang="ru-RU" smtClean="0">
                <a:latin typeface="Times New Roman" pitchFamily="18" charset="0"/>
              </a:rPr>
              <a:t> (для учебных предметов, курсов, дисциплин (модулей), ориентированных на формирование профессиональной компетенции) 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Уметь выполнять деятельность и(или) демонстрировать элементы деятельности, осваиваемой обучающимися на учебной и производственной практике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u="sng" smtClean="0">
                <a:latin typeface="Times New Roman" pitchFamily="18" charset="0"/>
              </a:rPr>
              <a:t>Уметь согласовывать все виды работ на практике, результаты и объекты практики (практической подготовки) с работодателями</a:t>
            </a:r>
            <a:r>
              <a:rPr lang="ru-RU" smtClean="0">
                <a:latin typeface="Times New Roman" pitchFamily="18" charset="0"/>
              </a:rPr>
              <a:t> (руководителями практики от организации)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841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</a:rPr>
              <a:t>Трудовая функция - Создание педагогических условий для развития группы (курса) обучающихся по программам СПО</a:t>
            </a:r>
            <a:r>
              <a:rPr lang="ru-RU" smtClean="0"/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Трудовые действия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Планирование деятельности группы (курса) с участием обучающихся, их родителей (законных представителей), сотрудников образовательной организации, в том числе планирование досуговых и социально значимых мероприятий, </a:t>
            </a:r>
            <a:r>
              <a:rPr lang="ru-RU" sz="2400" b="1" smtClean="0">
                <a:latin typeface="Times New Roman" pitchFamily="18" charset="0"/>
              </a:rPr>
              <a:t>включения студентов группы в разнообразные социокультурные практики, профессиональную деятельность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Организационно-педагогическая поддержка формирования и деятельности органов </a:t>
            </a:r>
            <a:r>
              <a:rPr lang="ru-RU" sz="2400" b="1" smtClean="0">
                <a:latin typeface="Times New Roman" pitchFamily="18" charset="0"/>
              </a:rPr>
              <a:t>самоуправления группы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Организационно-педагогическая поддержка общественной, научной, творческой и </a:t>
            </a:r>
            <a:r>
              <a:rPr lang="ru-RU" sz="2400" b="1" smtClean="0">
                <a:latin typeface="Times New Roman" pitchFamily="18" charset="0"/>
              </a:rPr>
              <a:t>предпринимательской активности студентов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Ведение документации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838200" y="454025"/>
            <a:ext cx="10515600" cy="572293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Умения: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Мотивировать и организовывать участие студентов в </a:t>
            </a:r>
            <a:r>
              <a:rPr lang="ru-RU" u="sng" smtClean="0">
                <a:latin typeface="Times New Roman" pitchFamily="18" charset="0"/>
              </a:rPr>
              <a:t>волонтерской деятельности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Обеспечивать поддержку общественной, научной, творческой и </a:t>
            </a:r>
            <a:r>
              <a:rPr lang="ru-RU" u="sng" smtClean="0">
                <a:latin typeface="Times New Roman" pitchFamily="18" charset="0"/>
              </a:rPr>
              <a:t>предпринимательской активности студентов, помогать им в поиске работы и трудоустройстве</a:t>
            </a:r>
          </a:p>
          <a:p>
            <a:pPr eaLnBrk="1" hangingPunct="1">
              <a:buFont typeface="Arial" charset="0"/>
              <a:buNone/>
            </a:pPr>
            <a:r>
              <a:rPr lang="ru-RU" u="sng" smtClean="0">
                <a:latin typeface="Times New Roman" pitchFamily="18" charset="0"/>
              </a:rPr>
              <a:t>Обрабатывать персональные данные</a:t>
            </a:r>
            <a:r>
              <a:rPr lang="ru-RU" smtClean="0">
                <a:latin typeface="Times New Roman" pitchFamily="18" charset="0"/>
              </a:rPr>
              <a:t> с соблюдением принципов и правил, установленных </a:t>
            </a:r>
            <a:r>
              <a:rPr lang="ru-RU" smtClean="0">
                <a:latin typeface="Times New Roman" pitchFamily="18" charset="0"/>
                <a:hlinkClick r:id="rId2"/>
              </a:rPr>
              <a:t>законодательством</a:t>
            </a:r>
            <a:r>
              <a:rPr lang="ru-RU" smtClean="0">
                <a:latin typeface="Times New Roman" pitchFamily="18" charset="0"/>
              </a:rPr>
              <a:t> Российской Федерации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Трудовая функция - Социально-педагогическая поддержка обучающихся по программам СПО в образовательной деятельности и профессионально-личностном развитии</a:t>
            </a:r>
            <a:r>
              <a:rPr lang="ru-RU" sz="4000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Умения: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Обеспечивать соблюдение установленных мер </a:t>
            </a:r>
            <a:r>
              <a:rPr lang="ru-RU" u="sng" smtClean="0">
                <a:latin typeface="Times New Roman" pitchFamily="18" charset="0"/>
              </a:rPr>
              <a:t>социальной поддержки отдельных категорий обучающихся</a:t>
            </a:r>
            <a:r>
              <a:rPr lang="ru-RU" smtClean="0">
                <a:latin typeface="Times New Roman" pitchFamily="18" charset="0"/>
              </a:rPr>
              <a:t> (малообеспеченных, социально незащищенных, с особыми образовательными потребностями)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 </a:t>
            </a:r>
            <a:r>
              <a:rPr lang="ru-RU" u="sng" smtClean="0">
                <a:latin typeface="Times New Roman" pitchFamily="18" charset="0"/>
              </a:rPr>
              <a:t>Информировать социальное окружение об успехах и достижениях студентов</a:t>
            </a:r>
            <a:r>
              <a:rPr lang="ru-RU" smtClean="0">
                <a:latin typeface="Times New Roman" pitchFamily="18" charset="0"/>
              </a:rPr>
              <a:t> в различных видах деятельности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Трудовая функция - Информирование и консультирование школьников и их родителей (законных представителей) по вопросам профессионального самоопределения и профессионального выбора</a:t>
            </a:r>
            <a:r>
              <a:rPr lang="ru-RU" sz="4000" smtClean="0"/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Трудовые действия</a:t>
            </a:r>
          </a:p>
          <a:p>
            <a:pPr eaLnBrk="1" hangingPunct="1"/>
            <a:r>
              <a:rPr lang="ru-RU" sz="2400" u="sng" smtClean="0">
                <a:latin typeface="Times New Roman" pitchFamily="18" charset="0"/>
              </a:rPr>
              <a:t>Планирование</a:t>
            </a:r>
            <a:r>
              <a:rPr lang="ru-RU" sz="2400" smtClean="0">
                <a:latin typeface="Times New Roman" pitchFamily="18" charset="0"/>
              </a:rPr>
              <a:t> совместно с другими педагогическими работниками </a:t>
            </a:r>
            <a:r>
              <a:rPr lang="ru-RU" sz="2400" u="sng" smtClean="0">
                <a:latin typeface="Times New Roman" pitchFamily="18" charset="0"/>
              </a:rPr>
              <a:t>профориентационной деятельности</a:t>
            </a:r>
            <a:r>
              <a:rPr lang="ru-RU" sz="2400" smtClean="0">
                <a:latin typeface="Times New Roman" pitchFamily="18" charset="0"/>
              </a:rPr>
              <a:t> образовательной организации</a:t>
            </a:r>
          </a:p>
          <a:p>
            <a:pPr eaLnBrk="1" hangingPunct="1"/>
            <a:r>
              <a:rPr lang="ru-RU" sz="2400" u="sng" smtClean="0">
                <a:latin typeface="Times New Roman" pitchFamily="18" charset="0"/>
              </a:rPr>
              <a:t>Информирование и консультирование школьников и их родителей</a:t>
            </a:r>
            <a:r>
              <a:rPr lang="ru-RU" sz="2400" smtClean="0">
                <a:latin typeface="Times New Roman" pitchFamily="18" charset="0"/>
              </a:rPr>
              <a:t> (законных представителей) при проведении дней открытых дверей, выставок, иных массовых мероприятий профориентационной направленности</a:t>
            </a:r>
          </a:p>
          <a:p>
            <a:pPr eaLnBrk="1" hangingPunct="1"/>
            <a:r>
              <a:rPr lang="ru-RU" sz="2400" u="sng" smtClean="0">
                <a:latin typeface="Times New Roman" pitchFamily="18" charset="0"/>
              </a:rPr>
              <a:t>Разработка (обновление) планов (сценариев) и проведение индивидуальных и групповых профориентационных занятий и консультаций школьников и их родителей (законных представителей)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838200" y="320675"/>
            <a:ext cx="10515600" cy="5856288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Профессиональный стандарт педагога –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документ, включающий перечень профессиональных и личностных требований, действующий на всей территории РФ</a:t>
            </a:r>
          </a:p>
          <a:p>
            <a:pPr algn="ctr" eaLnBrk="1" hangingPunct="1">
              <a:buFont typeface="Arial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i="1" smtClean="0">
                <a:latin typeface="Times New Roman" pitchFamily="18" charset="0"/>
              </a:rPr>
              <a:t>Стандарт </a:t>
            </a:r>
            <a:r>
              <a:rPr lang="ru-RU" sz="3600" smtClean="0">
                <a:latin typeface="Times New Roman" pitchFamily="18" charset="0"/>
              </a:rPr>
              <a:t>– шаблон: ни вправо, ни влево  (</a:t>
            </a:r>
            <a:r>
              <a:rPr lang="ru-RU" sz="3600" i="1" smtClean="0">
                <a:latin typeface="Times New Roman" pitchFamily="18" charset="0"/>
              </a:rPr>
              <a:t>немецкий язык)</a:t>
            </a:r>
          </a:p>
          <a:p>
            <a:pPr algn="ctr" eaLnBrk="1" hangingPunct="1"/>
            <a:r>
              <a:rPr lang="ru-RU" sz="3600" b="1" i="1" smtClean="0">
                <a:latin typeface="Times New Roman" pitchFamily="18" charset="0"/>
              </a:rPr>
              <a:t>Стандарт </a:t>
            </a:r>
            <a:r>
              <a:rPr lang="ru-RU" sz="3600" smtClean="0">
                <a:latin typeface="Times New Roman" pitchFamily="18" charset="0"/>
              </a:rPr>
              <a:t>– ниже нельзя, выше можно </a:t>
            </a:r>
            <a:r>
              <a:rPr lang="ru-RU" sz="3600" i="1" smtClean="0">
                <a:latin typeface="Times New Roman" pitchFamily="18" charset="0"/>
              </a:rPr>
              <a:t>(английский язык)</a:t>
            </a:r>
          </a:p>
          <a:p>
            <a:pPr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Трудовая функция - Проведение практикоориентированных профориентационных мероприятий со школьниками и их родителями (законными представителями)</a:t>
            </a:r>
            <a:r>
              <a:rPr lang="ru-RU" sz="4000" smtClean="0"/>
              <a:t> 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Трудовые действия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 Планирование совместно с другими педагогическими работниками профориентационной деятельности образовательной организации</a:t>
            </a:r>
          </a:p>
          <a:p>
            <a:pPr eaLnBrk="1" hangingPunct="1"/>
            <a:r>
              <a:rPr lang="ru-RU" sz="2400" u="sng" smtClean="0">
                <a:latin typeface="Times New Roman" pitchFamily="18" charset="0"/>
              </a:rPr>
              <a:t>Обеспечение организации и осуществление профессиональных проб для школьников</a:t>
            </a:r>
          </a:p>
          <a:p>
            <a:pPr eaLnBrk="1" hangingPunct="1"/>
            <a:r>
              <a:rPr lang="ru-RU" sz="2400" u="sng" smtClean="0">
                <a:latin typeface="Times New Roman" pitchFamily="18" charset="0"/>
              </a:rPr>
              <a:t>Проведение мастер-классов по профессии для школьников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Взаимодействие со школьными учителями технологии и профильных предметов по вопросам профессиональной ориентации, в том числе </a:t>
            </a:r>
            <a:r>
              <a:rPr lang="ru-RU" sz="2400" u="sng" smtClean="0">
                <a:latin typeface="Times New Roman" pitchFamily="18" charset="0"/>
              </a:rPr>
              <a:t>вовлечения школьников в техническое творчество, декады и конкурсы профессионального мастерства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37786"/>
            <a:ext cx="1219200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  <a:latin typeface="Calibri Light"/>
                <a:cs typeface="Times New Roman" pitchFamily="18" charset="0"/>
              </a:rPr>
              <a:t>Модернизация управленческой деятельности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8429" y="1728592"/>
            <a:ext cx="10070926" cy="39832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Эффективный контракт – это трудовой договор,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 котором более подробно, чем мы привыкли, определены и трудовые функции работника,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и показатели его деятельности, и условия,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 которых этот договор может быть реализован.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37786"/>
            <a:ext cx="1219200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  <a:latin typeface="Calibri Light"/>
                <a:cs typeface="Times New Roman" pitchFamily="18" charset="0"/>
              </a:rPr>
              <a:t>Риски  введения Профессионального стандарта </a:t>
            </a:r>
          </a:p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  <a:latin typeface="Calibri Light"/>
                <a:cs typeface="Times New Roman" pitchFamily="18" charset="0"/>
              </a:rPr>
              <a:t>в практику работы образовательных организаций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0285" y="3194137"/>
            <a:ext cx="9945666" cy="346970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/>
          <a:lstStyle/>
          <a:p>
            <a:pPr>
              <a:spcAft>
                <a:spcPts val="1200"/>
              </a:spcAft>
              <a:defRPr/>
            </a:pPr>
            <a:r>
              <a:rPr lang="ru-RU" sz="3200">
                <a:solidFill>
                  <a:srgbClr val="0B2049"/>
                </a:solidFill>
                <a:latin typeface="Times New Roman" pitchFamily="18" charset="0"/>
              </a:rPr>
              <a:t>Причины: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B2049"/>
                </a:solidFill>
                <a:latin typeface="Times New Roman" pitchFamily="18" charset="0"/>
              </a:rPr>
              <a:t>негативное отношение некоторых педагогов к нововведениям;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B2049"/>
                </a:solidFill>
                <a:latin typeface="Times New Roman" pitchFamily="18" charset="0"/>
              </a:rPr>
              <a:t>отсутствие у работников общего образования целостного понимания полезности и прогрессивности нового профессионального стандарта педагога.   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438411" y="1728592"/>
            <a:ext cx="6488483" cy="2192055"/>
          </a:xfrm>
          <a:prstGeom prst="flowChartDocument">
            <a:avLst/>
          </a:prstGeom>
          <a:solidFill>
            <a:srgbClr val="2E86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rgbClr val="FFFFFF"/>
                </a:solidFill>
                <a:latin typeface="Times New Roman" pitchFamily="18" charset="0"/>
              </a:rPr>
              <a:t>Риск негативного отношения к профессиональному стандарту педагога работников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50760"/>
            <a:ext cx="12192000" cy="13643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</a:rPr>
              <a:t>Риски  введения Профессионального стандарта </a:t>
            </a:r>
          </a:p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</a:rPr>
              <a:t>в практику работы образовательных организаций</a:t>
            </a:r>
          </a:p>
          <a:p>
            <a:pPr algn="ctr">
              <a:defRPr/>
            </a:pPr>
            <a:endParaRPr lang="ru-RU" sz="3600" b="1">
              <a:solidFill>
                <a:srgbClr val="2E865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0285" y="3194138"/>
            <a:ext cx="9945666" cy="29436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/>
          <a:lstStyle/>
          <a:p>
            <a:pPr>
              <a:spcAft>
                <a:spcPts val="1200"/>
              </a:spcAft>
              <a:defRPr/>
            </a:pPr>
            <a:r>
              <a:rPr lang="ru-RU" sz="3200">
                <a:solidFill>
                  <a:srgbClr val="0B2049"/>
                </a:solidFill>
                <a:latin typeface="Times New Roman" pitchFamily="18" charset="0"/>
              </a:rPr>
              <a:t>Причина: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B2049"/>
                </a:solidFill>
                <a:latin typeface="Times New Roman" pitchFamily="18" charset="0"/>
              </a:rPr>
              <a:t>непродуманная регламентация, избыточная бюрократизация, размывание ответственности, дублирование функций.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438411" y="1728592"/>
            <a:ext cx="6488483" cy="2192055"/>
          </a:xfrm>
          <a:prstGeom prst="flowChartDocument">
            <a:avLst/>
          </a:prstGeom>
          <a:solidFill>
            <a:srgbClr val="2E86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</a:rPr>
              <a:t>Риск неэффективного управления, администрирования процессом введения профессионального стандарта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50760"/>
            <a:ext cx="12192000" cy="13643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</a:rPr>
              <a:t>Риски  введения Профессионального стандарта </a:t>
            </a:r>
          </a:p>
          <a:p>
            <a:pPr algn="ctr">
              <a:defRPr/>
            </a:pPr>
            <a:r>
              <a:rPr lang="ru-RU" sz="3600" b="1">
                <a:solidFill>
                  <a:srgbClr val="2E865E"/>
                </a:solidFill>
              </a:rPr>
              <a:t>в практику работы образовательных организаций</a:t>
            </a:r>
          </a:p>
          <a:p>
            <a:pPr algn="ctr">
              <a:defRPr/>
            </a:pPr>
            <a:endParaRPr lang="ru-RU" sz="3600" b="1">
              <a:solidFill>
                <a:srgbClr val="2E865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0285" y="3194138"/>
            <a:ext cx="9945666" cy="29436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/>
          <a:lstStyle/>
          <a:p>
            <a:pPr>
              <a:spcAft>
                <a:spcPts val="1200"/>
              </a:spcAft>
              <a:defRPr/>
            </a:pPr>
            <a:r>
              <a:rPr lang="ru-RU" sz="3200">
                <a:solidFill>
                  <a:srgbClr val="0B2049"/>
                </a:solidFill>
                <a:latin typeface="Times New Roman" pitchFamily="18" charset="0"/>
              </a:rPr>
              <a:t>Причина: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B2049"/>
                </a:solidFill>
                <a:latin typeface="Times New Roman" pitchFamily="18" charset="0"/>
              </a:rPr>
              <a:t>непонимание смысла управления введением профессионального стандарта педагога.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438411" y="1728592"/>
            <a:ext cx="6488483" cy="2192055"/>
          </a:xfrm>
          <a:prstGeom prst="flowChartDocument">
            <a:avLst/>
          </a:prstGeom>
          <a:solidFill>
            <a:srgbClr val="2E865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</a:rPr>
              <a:t>Риск недостаточного или, напротив, избыточного контроля за соблюдением профессионального стандарта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37786"/>
            <a:ext cx="121920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2E865E"/>
                </a:solidFill>
                <a:latin typeface="Book Antiqua" pitchFamily="18" charset="0"/>
                <a:cs typeface="Times New Roman" pitchFamily="18" charset="0"/>
              </a:rPr>
              <a:t>Система мер по подготовке работников образования</a:t>
            </a:r>
          </a:p>
          <a:p>
            <a:pPr algn="ctr">
              <a:defRPr/>
            </a:pPr>
            <a:r>
              <a:rPr lang="ru-RU" sz="3200" b="1">
                <a:solidFill>
                  <a:srgbClr val="2E865E"/>
                </a:solidFill>
                <a:latin typeface="Book Antiqua" pitchFamily="18" charset="0"/>
                <a:cs typeface="Times New Roman" pitchFamily="18" charset="0"/>
              </a:rPr>
              <a:t>к введению профессионального стандарта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5455" y="1027141"/>
            <a:ext cx="10972800" cy="549708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648000" anchor="ctr"/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определение четких функций, прав, обязанностей и ответственности участников этого процесса;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создание системы эффективного контроля и мониторинга хода введения профессионального стандарта педагога;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внесение изменений в локальные акты образовательных организаций, регламентирующих организационную и методическую работу;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обновление должностных инструкций педагогических работников;</a:t>
            </a:r>
          </a:p>
          <a:p>
            <a:pPr marL="285750" indent="-285750" algn="ctr">
              <a:defRPr/>
            </a:pPr>
            <a:endParaRPr lang="ru-RU" sz="28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09" y="137786"/>
            <a:ext cx="121920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2E865E"/>
                </a:solidFill>
                <a:latin typeface="Book Antiqua" pitchFamily="18" charset="0"/>
                <a:cs typeface="Times New Roman" pitchFamily="18" charset="0"/>
              </a:rPr>
              <a:t>Система мер по подготовке работников образования</a:t>
            </a:r>
          </a:p>
          <a:p>
            <a:pPr algn="ctr">
              <a:defRPr/>
            </a:pPr>
            <a:r>
              <a:rPr lang="ru-RU" sz="3200" b="1">
                <a:solidFill>
                  <a:srgbClr val="2E865E"/>
                </a:solidFill>
                <a:latin typeface="Book Antiqua" pitchFamily="18" charset="0"/>
                <a:cs typeface="Times New Roman" pitchFamily="18" charset="0"/>
              </a:rPr>
              <a:t>к введению профессионального стандарта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6405" y="1149378"/>
            <a:ext cx="10972800" cy="5497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648000" anchor="ctr"/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разработка диагностических инструментариев, позволяющих объективно выявлять уровень владения педагогами  компетенциями, заложенными в профессиональном стандарте;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введение  и реализация персонифицированной модели повышения квалификации педагогов;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изменение процедур аттестации на СЗД, с целью установления квалификационной категории;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внесение изменений в информационные листы показателей результативности профессиональной деятельности педагогов;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sz="2800">
                <a:solidFill>
                  <a:srgbClr val="0B2049"/>
                </a:solidFill>
                <a:latin typeface="Times New Roman" pitchFamily="18" charset="0"/>
              </a:rPr>
              <a:t>в последующем – изменение в Положении об оплате труда.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2800">
              <a:solidFill>
                <a:srgbClr val="0B2049"/>
              </a:solidFill>
              <a:latin typeface="Times New Roman" pitchFamily="18" charset="0"/>
            </a:endParaRPr>
          </a:p>
          <a:p>
            <a:pPr marL="285750" indent="-285750" algn="ctr"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7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</a:rPr>
              <a:t>Современный педагог в соответствии с ПС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838200" y="1330325"/>
            <a:ext cx="10515600" cy="48466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Знающий нормативную документацию и локальные акты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Умеющий организовывать процесс обучения, в том числе практического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Владеющий методикой профессионального образования, обучения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Умеющий разрабатывать, актуализировать и корректировать УПД по образовательным программам СПО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Владеющий современными образовательными технологиями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Владеющий умениями контроля и оценки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Ориентированный на взаимодействие с обучающимися, родителями, коллегами, работодателями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Владеющий умениями использовать современные технические средства обучения, в том числе электронное и дистанционное обучение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Умеющий планировать и проводить профориентационную работу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</a:rPr>
              <a:t>Владеющий технологиями работы с учебной группой как классный руководитель</a:t>
            </a:r>
          </a:p>
          <a:p>
            <a:pPr>
              <a:lnSpc>
                <a:spcPct val="7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</a:rPr>
              <a:t>Приказ Министерства труда и социальной защиты РФ от 8 сентября 2015 г. N 608 н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«Об утверждении профессионального стандарта «Педагог профессионального обучения, профессионального образования и дополнительного профессионального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</a:rPr>
              <a:t>Сфера применения профессионального стандарта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П.3 «применяется </a:t>
            </a:r>
            <a:r>
              <a:rPr lang="ru-RU" sz="3600" b="1" smtClean="0">
                <a:latin typeface="Times New Roman" pitchFamily="18" charset="0"/>
              </a:rPr>
              <a:t>работодателями</a:t>
            </a:r>
            <a:r>
              <a:rPr lang="ru-RU" sz="3600" smtClean="0">
                <a:latin typeface="Times New Roman" pitchFamily="18" charset="0"/>
              </a:rPr>
              <a:t> при формировании </a:t>
            </a:r>
            <a:r>
              <a:rPr lang="ru-RU" sz="3600" b="1" smtClean="0">
                <a:latin typeface="Times New Roman" pitchFamily="18" charset="0"/>
              </a:rPr>
              <a:t>кадровой политики</a:t>
            </a:r>
            <a:r>
              <a:rPr lang="ru-RU" sz="3600" smtClean="0">
                <a:latin typeface="Times New Roman" pitchFamily="18" charset="0"/>
              </a:rPr>
              <a:t> и в управлении персоналом, при организации </a:t>
            </a:r>
            <a:r>
              <a:rPr lang="ru-RU" sz="3600" b="1" smtClean="0">
                <a:latin typeface="Times New Roman" pitchFamily="18" charset="0"/>
              </a:rPr>
              <a:t>обучения и аттестации работников</a:t>
            </a:r>
            <a:r>
              <a:rPr lang="ru-RU" sz="3600" smtClean="0">
                <a:latin typeface="Times New Roman" pitchFamily="18" charset="0"/>
              </a:rPr>
              <a:t>, </a:t>
            </a:r>
            <a:r>
              <a:rPr lang="ru-RU" sz="3600" b="1" smtClean="0">
                <a:latin typeface="Times New Roman" pitchFamily="18" charset="0"/>
              </a:rPr>
              <a:t>заключении трудовых договоров, разработке должностных инструкций и установлении систем оплаты труда с 1 января 2017 года».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</a:rPr>
              <a:t>Нормативная база деятельности педагогов в настоящее время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Приказ Министерства здравоохранения и социального развития Российской Федерации (Mинздравсоцразвития России) от 26 августа 2010 г. N 761н г. Москва «Об утверждении Единого квалификационного справочника должностей руководителей, специалистов и служащих, раздел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«Квалификационные характеристики должностей работников образования»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171700" y="4991100"/>
            <a:ext cx="7734300" cy="1352550"/>
          </a:xfrm>
          <a:prstGeom prst="ellipse">
            <a:avLst/>
          </a:prstGeom>
          <a:solidFill>
            <a:srgbClr val="BEE4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32B39"/>
                </a:solidFill>
              </a:rPr>
              <a:t>ЕТКС – 12 позиций</a:t>
            </a:r>
          </a:p>
          <a:p>
            <a:pPr algn="ctr"/>
            <a:r>
              <a:rPr lang="ru-RU" sz="2800" b="1">
                <a:solidFill>
                  <a:srgbClr val="F32B39"/>
                </a:solidFill>
              </a:rPr>
              <a:t>должностных обязанностей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33400" y="443865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32B39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89" y="190634"/>
            <a:ext cx="718410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Каким должен быть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педагог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7938"/>
            <a:ext cx="1163320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6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</a:rPr>
              <a:t>Требования к образованию и обучению</a:t>
            </a:r>
            <a:r>
              <a:rPr lang="ru-RU" sz="4000" smtClean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38200" y="1349375"/>
            <a:ext cx="10515600" cy="55086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Среднее профессиональное образование - программы подготовки специалистов среднего звена</a:t>
            </a:r>
            <a:r>
              <a:rPr lang="ru-RU" sz="2400" smtClean="0">
                <a:latin typeface="Times New Roman" pitchFamily="18" charset="0"/>
              </a:rPr>
              <a:t> или </a:t>
            </a:r>
            <a:r>
              <a:rPr lang="ru-RU" sz="2400" b="1" smtClean="0">
                <a:latin typeface="Times New Roman" pitchFamily="18" charset="0"/>
              </a:rPr>
              <a:t>высшее образование - бакалавриат, направленность (профиль) которого, как правило, соответствует преподаваемому учебному предмету, курсу, дисциплине (модулю)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Дополнительное профессиональное образование</a:t>
            </a:r>
            <a:r>
              <a:rPr lang="ru-RU" sz="2400" smtClean="0">
                <a:latin typeface="Times New Roman" pitchFamily="18" charset="0"/>
              </a:rPr>
              <a:t> на базе среднего профессионального образования (программ подготовки специалистов среднего звена) или высшего образования (бакалавриата) - </a:t>
            </a:r>
            <a:r>
              <a:rPr lang="ru-RU" sz="2400" b="1" smtClean="0">
                <a:latin typeface="Times New Roman" pitchFamily="18" charset="0"/>
              </a:rPr>
              <a:t>профессиональная переподготовка, направленность (профиль) которой соответствует преподаваемому учебному предмету, курсу, дисциплине (модулю)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При отсутствии педагогического образования</a:t>
            </a:r>
            <a:r>
              <a:rPr lang="ru-RU" sz="2400" smtClean="0">
                <a:latin typeface="Times New Roman" pitchFamily="18" charset="0"/>
              </a:rPr>
              <a:t> - </a:t>
            </a:r>
            <a:r>
              <a:rPr lang="ru-RU" sz="2400" b="1" smtClean="0">
                <a:latin typeface="Times New Roman" pitchFamily="18" charset="0"/>
              </a:rPr>
              <a:t>дополнительное профессиональное образование в области профессионального образования и(или) профессионального обучения</a:t>
            </a:r>
            <a:r>
              <a:rPr lang="ru-RU" sz="2400" smtClean="0">
                <a:latin typeface="Times New Roman" pitchFamily="18" charset="0"/>
              </a:rPr>
              <a:t>; дополнительная профессиональная программа может быть освоена после трудоустройства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</a:rPr>
              <a:t>Требования к образованию и обучению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838200" y="1196975"/>
            <a:ext cx="10515600" cy="497998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Для преподавания дисциплин (модулей) профессионального учебного цикла</a:t>
            </a:r>
            <a:r>
              <a:rPr lang="ru-RU" smtClean="0">
                <a:latin typeface="Times New Roman" pitchFamily="18" charset="0"/>
              </a:rPr>
              <a:t> программ среднего профессионального образования обязательно обучение по дополнительным профессиональным программам - </a:t>
            </a:r>
            <a:r>
              <a:rPr lang="ru-RU" b="1" smtClean="0">
                <a:latin typeface="Times New Roman" pitchFamily="18" charset="0"/>
              </a:rPr>
              <a:t>программам повышения квалификации, в том числе в форме стажировки в профильных организациях </a:t>
            </a:r>
            <a:r>
              <a:rPr lang="ru-RU" b="1" u="sng" smtClean="0">
                <a:latin typeface="Times New Roman" pitchFamily="18" charset="0"/>
              </a:rPr>
              <a:t>не реже одного раза в три года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Педагогические работники обязаны проходить в установленном </a:t>
            </a:r>
            <a:r>
              <a:rPr lang="ru-RU" smtClean="0">
                <a:latin typeface="Times New Roman" pitchFamily="18" charset="0"/>
                <a:hlinkClick r:id="rId2"/>
              </a:rPr>
              <a:t>законодательством</a:t>
            </a:r>
            <a:r>
              <a:rPr lang="ru-RU" smtClean="0">
                <a:latin typeface="Times New Roman" pitchFamily="18" charset="0"/>
              </a:rPr>
              <a:t> Российской Федерации порядке обучение и </a:t>
            </a:r>
            <a:r>
              <a:rPr lang="ru-RU" b="1" smtClean="0">
                <a:latin typeface="Times New Roman" pitchFamily="18" charset="0"/>
              </a:rPr>
              <a:t>проверку знаний и навыков в области охраны труда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Рекомендуется обучение по дополнительным профессиональным программам </a:t>
            </a:r>
            <a:r>
              <a:rPr lang="ru-RU" b="1" smtClean="0">
                <a:latin typeface="Times New Roman" pitchFamily="18" charset="0"/>
              </a:rPr>
              <a:t>по профилю педагогической деятельности не реже одного раза в три года 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</a:rPr>
              <a:t>Требования к опыту практической работы</a:t>
            </a:r>
            <a:r>
              <a:rPr lang="ru-RU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Опыт работы</a:t>
            </a:r>
            <a:r>
              <a:rPr lang="ru-RU" smtClean="0">
                <a:latin typeface="Times New Roman" pitchFamily="18" charset="0"/>
              </a:rPr>
              <a:t> в области профессиональной деятельности, осваиваемой обучающимися и(или) соответствующей преподаваемому учебному предмету, курсу, дисциплине (модулю) </a:t>
            </a:r>
            <a:r>
              <a:rPr lang="ru-RU" b="1" smtClean="0">
                <a:latin typeface="Times New Roman" pitchFamily="18" charset="0"/>
              </a:rPr>
              <a:t>обязателен для преподавания по профессиональному учебному циклу</a:t>
            </a:r>
            <a:r>
              <a:rPr lang="ru-RU" smtClean="0">
                <a:latin typeface="Times New Roman" pitchFamily="18" charset="0"/>
              </a:rPr>
              <a:t> программ среднего профессионального образования </a:t>
            </a:r>
            <a:r>
              <a:rPr lang="ru-RU" b="1" smtClean="0">
                <a:latin typeface="Times New Roman" pitchFamily="18" charset="0"/>
              </a:rPr>
              <a:t>и при несоответствии направленности (профиля) образования преподаваемому учебному предмету, курсу, дисциплине (модулю)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1316</Words>
  <Application>Microsoft Office PowerPoint</Application>
  <PresentationFormat>Произвольный</PresentationFormat>
  <Paragraphs>125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Calibri Light</vt:lpstr>
      <vt:lpstr>Calibri</vt:lpstr>
      <vt:lpstr>Wingdings</vt:lpstr>
      <vt:lpstr>Book Antiqua</vt:lpstr>
      <vt:lpstr>Тема Office</vt:lpstr>
      <vt:lpstr>Профессиональный стандарт педагога – ориентир развития образования</vt:lpstr>
      <vt:lpstr>Слайд 2</vt:lpstr>
      <vt:lpstr>Слайд 3</vt:lpstr>
      <vt:lpstr>Сфера применения профессионального стандарта</vt:lpstr>
      <vt:lpstr>Нормативная база деятельности педагогов в настоящее время</vt:lpstr>
      <vt:lpstr>Слайд 6</vt:lpstr>
      <vt:lpstr>Требования к образованию и обучению </vt:lpstr>
      <vt:lpstr>Требования к образованию и обучению</vt:lpstr>
      <vt:lpstr>Требования к опыту практической работы </vt:lpstr>
      <vt:lpstr>Новые ориентиры деятельности педагога </vt:lpstr>
      <vt:lpstr>Трудовые функции педагога</vt:lpstr>
      <vt:lpstr>Слайд 12</vt:lpstr>
      <vt:lpstr>Новые ориентиры в деятельности педагога</vt:lpstr>
      <vt:lpstr>Слайд 14</vt:lpstr>
      <vt:lpstr>Слайд 15</vt:lpstr>
      <vt:lpstr>Трудовая функция - Создание педагогических условий для развития группы (курса) обучающихся по программам СПО </vt:lpstr>
      <vt:lpstr>Слайд 17</vt:lpstr>
      <vt:lpstr>Трудовая функция - Социально-педагогическая поддержка обучающихся по программам СПО в образовательной деятельности и профессионально-личностном развитии </vt:lpstr>
      <vt:lpstr>Трудовая функция - Информирование и консультирование школьников и их родителей (законных представителей) по вопросам профессионального самоопределения и профессионального выбора </vt:lpstr>
      <vt:lpstr>Трудовая функция - Проведение практикоориентированных профориентационных мероприятий со школьниками и их родителями (законными представителями) </vt:lpstr>
      <vt:lpstr>Слайд 21</vt:lpstr>
      <vt:lpstr>Слайд 22</vt:lpstr>
      <vt:lpstr>Слайд 23</vt:lpstr>
      <vt:lpstr>Слайд 24</vt:lpstr>
      <vt:lpstr>Слайд 25</vt:lpstr>
      <vt:lpstr>Слайд 26</vt:lpstr>
      <vt:lpstr>Современный педагог в соответствии с ПС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OTO</dc:creator>
  <cp:lastModifiedBy>Admin</cp:lastModifiedBy>
  <cp:revision>98</cp:revision>
  <dcterms:created xsi:type="dcterms:W3CDTF">2015-08-12T02:11:19Z</dcterms:created>
  <dcterms:modified xsi:type="dcterms:W3CDTF">2016-06-09T19:01:48Z</dcterms:modified>
</cp:coreProperties>
</file>